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8"/>
  </p:notesMasterIdLst>
  <p:handoutMasterIdLst>
    <p:handoutMasterId r:id="rId19"/>
  </p:handoutMasterIdLst>
  <p:sldIdLst>
    <p:sldId id="256" r:id="rId2"/>
    <p:sldId id="281" r:id="rId3"/>
    <p:sldId id="295" r:id="rId4"/>
    <p:sldId id="294" r:id="rId5"/>
    <p:sldId id="298" r:id="rId6"/>
    <p:sldId id="282" r:id="rId7"/>
    <p:sldId id="287" r:id="rId8"/>
    <p:sldId id="286" r:id="rId9"/>
    <p:sldId id="290" r:id="rId10"/>
    <p:sldId id="291" r:id="rId11"/>
    <p:sldId id="288" r:id="rId12"/>
    <p:sldId id="289" r:id="rId13"/>
    <p:sldId id="292" r:id="rId14"/>
    <p:sldId id="296" r:id="rId15"/>
    <p:sldId id="299" r:id="rId16"/>
    <p:sldId id="297" r:id="rId17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>
          <p15:clr>
            <a:srgbClr val="A4A3A4"/>
          </p15:clr>
        </p15:guide>
        <p15:guide id="2" pos="2208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C6287"/>
    <a:srgbClr val="869CBC"/>
    <a:srgbClr val="E4E9F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87" autoAdjust="0"/>
    <p:restoredTop sz="71977" autoAdjust="0"/>
  </p:normalViewPr>
  <p:slideViewPr>
    <p:cSldViewPr snapToGrid="0">
      <p:cViewPr varScale="1">
        <p:scale>
          <a:sx n="64" d="100"/>
          <a:sy n="64" d="100"/>
        </p:scale>
        <p:origin x="1770" y="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6" d="100"/>
          <a:sy n="86" d="100"/>
        </p:scale>
        <p:origin x="-2964" y="-72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0A1F542-EB53-464C-A97D-3F4135E262BF}" type="datetimeFigureOut">
              <a:rPr lang="en-US" smtClean="0"/>
              <a:t>1/25/2018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2AF11DC-7BA6-4A58-A226-12F10F8A261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10759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45367AE3-C2AC-4ED5-A531-AAE2215B4A1D}" type="datetimeFigureOut">
              <a:rPr lang="en-US" smtClean="0"/>
              <a:t>1/25/2018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4B4735A7-1FE9-49B9-A233-CDE9274A749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31845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B4735A7-1FE9-49B9-A233-CDE9274A7499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6009976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B4735A7-1FE9-49B9-A233-CDE9274A7499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331499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B4735A7-1FE9-49B9-A233-CDE9274A7499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260710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B4735A7-1FE9-49B9-A233-CDE9274A7499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497071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B4735A7-1FE9-49B9-A233-CDE9274A7499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59144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B4735A7-1FE9-49B9-A233-CDE9274A7499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759516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B4735A7-1FE9-49B9-A233-CDE9274A7499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9282022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B4735A7-1FE9-49B9-A233-CDE9274A7499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561768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B4735A7-1FE9-49B9-A233-CDE9274A7499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554362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B4735A7-1FE9-49B9-A233-CDE9274A7499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730094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B4735A7-1FE9-49B9-A233-CDE9274A7499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492735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B4735A7-1FE9-49B9-A233-CDE9274A7499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669932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B4735A7-1FE9-49B9-A233-CDE9274A7499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549509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B4735A7-1FE9-49B9-A233-CDE9274A7499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688304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B4735A7-1FE9-49B9-A233-CDE9274A7499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024476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B4735A7-1FE9-49B9-A233-CDE9274A7499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098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8BA3C1-6488-4FD7-8075-34FA98BD26AA}" type="datetimeFigureOut">
              <a:rPr lang="en-US" smtClean="0"/>
              <a:t>1/25/2018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4B6A61-755C-453E-89B7-A35A91B81E9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295318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8BA3C1-6488-4FD7-8075-34FA98BD26AA}" type="datetimeFigureOut">
              <a:rPr lang="en-US" smtClean="0"/>
              <a:t>1/25/2018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4B6A61-755C-453E-89B7-A35A91B81E9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92065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8BA3C1-6488-4FD7-8075-34FA98BD26AA}" type="datetimeFigureOut">
              <a:rPr lang="en-US" smtClean="0"/>
              <a:t>1/25/2018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4B6A61-755C-453E-89B7-A35A91B81E9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217526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8BA3C1-6488-4FD7-8075-34FA98BD26AA}" type="datetimeFigureOut">
              <a:rPr lang="en-US" smtClean="0"/>
              <a:t>1/25/2018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4B6A61-755C-453E-89B7-A35A91B81E9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022382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8BA3C1-6488-4FD7-8075-34FA98BD26AA}" type="datetimeFigureOut">
              <a:rPr lang="en-US" smtClean="0"/>
              <a:t>1/25/2018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4B6A61-755C-453E-89B7-A35A91B81E9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651653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8BA3C1-6488-4FD7-8075-34FA98BD26AA}" type="datetimeFigureOut">
              <a:rPr lang="en-US" smtClean="0"/>
              <a:t>1/25/2018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4B6A61-755C-453E-89B7-A35A91B81E9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034119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8BA3C1-6488-4FD7-8075-34FA98BD26AA}" type="datetimeFigureOut">
              <a:rPr lang="en-US" smtClean="0"/>
              <a:t>1/25/2018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4B6A61-755C-453E-89B7-A35A91B81E9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530726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8BA3C1-6488-4FD7-8075-34FA98BD26AA}" type="datetimeFigureOut">
              <a:rPr lang="en-US" smtClean="0"/>
              <a:t>1/25/2018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4B6A61-755C-453E-89B7-A35A91B81E9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784600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8BA3C1-6488-4FD7-8075-34FA98BD26AA}" type="datetimeFigureOut">
              <a:rPr lang="en-US" smtClean="0"/>
              <a:t>1/25/2018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4B6A61-755C-453E-89B7-A35A91B81E9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357283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8BA3C1-6488-4FD7-8075-34FA98BD26AA}" type="datetimeFigureOut">
              <a:rPr lang="en-US" smtClean="0"/>
              <a:t>1/25/2018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4B6A61-755C-453E-89B7-A35A91B81E9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56914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8BA3C1-6488-4FD7-8075-34FA98BD26AA}" type="datetimeFigureOut">
              <a:rPr lang="en-US" smtClean="0"/>
              <a:t>1/25/2018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C4B6A61-755C-453E-89B7-A35A91B81E9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66316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8BA3C1-6488-4FD7-8075-34FA98BD26AA}" type="datetimeFigureOut">
              <a:rPr lang="en-US" smtClean="0"/>
              <a:t>1/25/2018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4B6A61-755C-453E-89B7-A35A91B81E9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3540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32948" y="1726240"/>
            <a:ext cx="5340669" cy="234962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258785" y="4621197"/>
            <a:ext cx="662643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Employee Orientation</a:t>
            </a:r>
            <a:endParaRPr lang="en-US" sz="4000" dirty="0">
              <a:solidFill>
                <a:schemeClr val="tx1">
                  <a:lumMod val="85000"/>
                  <a:lumOff val="15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460221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-95002" y="-112815"/>
            <a:ext cx="9476510" cy="475612"/>
          </a:xfrm>
          <a:prstGeom prst="rect">
            <a:avLst/>
          </a:prstGeom>
          <a:solidFill>
            <a:srgbClr val="4C62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819397" y="1628375"/>
            <a:ext cx="7564582" cy="249299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Paychecks are directly deposited every other Friday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Employees should check their pay stubs and notify the Office Manager of any questions or suspected errors </a:t>
            </a:r>
            <a:endParaRPr lang="en-US" sz="2400" dirty="0">
              <a:solidFill>
                <a:schemeClr val="tx1">
                  <a:lumMod val="85000"/>
                  <a:lumOff val="15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en-US" sz="2400" dirty="0">
              <a:solidFill>
                <a:schemeClr val="tx1">
                  <a:lumMod val="85000"/>
                  <a:lumOff val="15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15810" y="617946"/>
            <a:ext cx="864928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Paychecks</a:t>
            </a:r>
            <a:endParaRPr lang="en-US" sz="4000" dirty="0">
              <a:solidFill>
                <a:schemeClr val="tx1">
                  <a:lumMod val="85000"/>
                  <a:lumOff val="15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249591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-95002" y="-112815"/>
            <a:ext cx="9476510" cy="475612"/>
          </a:xfrm>
          <a:prstGeom prst="rect">
            <a:avLst/>
          </a:prstGeom>
          <a:solidFill>
            <a:srgbClr val="4C62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819397" y="1628375"/>
            <a:ext cx="7564582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Vacation and Sick Time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Vacation and sick time are accrued every two weeks for full-time employees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Employees may not use more vacation time than they have accrued without the approval of their direct supervisor and Janette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Employees may not use more sick time than they have accrued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15810" y="617946"/>
            <a:ext cx="864928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Company Benefits</a:t>
            </a:r>
            <a:endParaRPr lang="en-US" sz="4000" dirty="0">
              <a:solidFill>
                <a:schemeClr val="tx1">
                  <a:lumMod val="85000"/>
                  <a:lumOff val="15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646078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-95002" y="-112815"/>
            <a:ext cx="9476510" cy="475612"/>
          </a:xfrm>
          <a:prstGeom prst="rect">
            <a:avLst/>
          </a:prstGeom>
          <a:solidFill>
            <a:srgbClr val="4C62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819397" y="1628375"/>
            <a:ext cx="7564582" cy="54476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Paid Holidays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Eight hours of holiday pay will be paid for New Years Day, Memorial Day, Independence Day, Labor Day, Thanksgiving, day after Thanksgiving, Christmas Eve, Christmas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Insurance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All full-time employees are eligible for medial health, dental, vision, long-term disability, short-term disability on the first of the month after thirty days after commencement of employment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400" dirty="0">
              <a:solidFill>
                <a:schemeClr val="tx1">
                  <a:lumMod val="85000"/>
                  <a:lumOff val="15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en-US" sz="2400" dirty="0">
              <a:solidFill>
                <a:schemeClr val="tx1">
                  <a:lumMod val="85000"/>
                  <a:lumOff val="15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15810" y="617946"/>
            <a:ext cx="864928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solidFill>
                  <a:schemeClr val="tx1">
                    <a:lumMod val="85000"/>
                    <a:lumOff val="1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Company Benefits</a:t>
            </a:r>
          </a:p>
        </p:txBody>
      </p:sp>
    </p:spTree>
    <p:extLst>
      <p:ext uri="{BB962C8B-B14F-4D97-AF65-F5344CB8AC3E}">
        <p14:creationId xmlns:p14="http://schemas.microsoft.com/office/powerpoint/2010/main" val="25509544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-95002" y="-112815"/>
            <a:ext cx="9476510" cy="475612"/>
          </a:xfrm>
          <a:prstGeom prst="rect">
            <a:avLst/>
          </a:prstGeom>
          <a:solidFill>
            <a:srgbClr val="4C62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819397" y="1628375"/>
            <a:ext cx="7564582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HKS </a:t>
            </a:r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is a professional engineering and surveying company. Employees are expected to dress as professionals in their </a:t>
            </a:r>
            <a:r>
              <a:rPr lang="en-US" sz="2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fields. Basic </a:t>
            </a:r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elements for appropriate and professional business attire include clothing that is in neat and clean condition</a:t>
            </a:r>
            <a:r>
              <a:rPr lang="en-US" sz="2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.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</a:t>
            </a:r>
            <a:r>
              <a:rPr lang="en-US" sz="2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horts, flip flops, sport sandals, ripped or torn jeans and offensive </a:t>
            </a:r>
            <a:r>
              <a:rPr lang="en-US" sz="2400" smtClean="0">
                <a:solidFill>
                  <a:schemeClr val="tx1">
                    <a:lumMod val="85000"/>
                    <a:lumOff val="1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tee shirts are not allowed.</a:t>
            </a:r>
            <a:endParaRPr lang="en-US" sz="2400" dirty="0">
              <a:solidFill>
                <a:schemeClr val="tx1">
                  <a:lumMod val="85000"/>
                  <a:lumOff val="15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15810" y="617946"/>
            <a:ext cx="864928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Dress Code</a:t>
            </a:r>
            <a:endParaRPr lang="en-US" sz="4000" dirty="0">
              <a:solidFill>
                <a:schemeClr val="tx1">
                  <a:lumMod val="85000"/>
                  <a:lumOff val="15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27418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-95002" y="-112815"/>
            <a:ext cx="9476510" cy="475612"/>
          </a:xfrm>
          <a:prstGeom prst="rect">
            <a:avLst/>
          </a:prstGeom>
          <a:solidFill>
            <a:srgbClr val="4C62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819397" y="1628375"/>
            <a:ext cx="7564582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Building Access Card/Key FOB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You will need to carry your building access card with you to get to our floor outside of the hours of 7</a:t>
            </a:r>
            <a:r>
              <a:rPr lang="en-US" sz="2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  <a:sym typeface="Wingdings" panose="05000000000000000000" pitchFamily="2" charset="2"/>
              </a:rPr>
              <a:t>:00am-7:00pm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  <a:sym typeface="Wingdings" panose="05000000000000000000" pitchFamily="2" charset="2"/>
              </a:rPr>
              <a:t>Expense Reports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  <a:sym typeface="Wingdings" panose="05000000000000000000" pitchFamily="2" charset="2"/>
              </a:rPr>
              <a:t>Using the form provided, submit an expense report with receipts to Barb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  <a:sym typeface="Wingdings" panose="05000000000000000000" pitchFamily="2" charset="2"/>
              </a:rPr>
              <a:t>Parking/RTD Pass (Denver)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  <a:sym typeface="Wingdings" panose="05000000000000000000" pitchFamily="2" charset="2"/>
              </a:rPr>
              <a:t>The company will reimburse you $55/month for your parking or bus pass. Use expense report with a copy of bill/receipt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15810" y="617946"/>
            <a:ext cx="864928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Miscellaneous</a:t>
            </a:r>
            <a:endParaRPr lang="en-US" sz="4000" dirty="0">
              <a:solidFill>
                <a:schemeClr val="tx1">
                  <a:lumMod val="85000"/>
                  <a:lumOff val="15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295838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-95002" y="-112815"/>
            <a:ext cx="9476510" cy="475612"/>
          </a:xfrm>
          <a:prstGeom prst="rect">
            <a:avLst/>
          </a:prstGeom>
          <a:solidFill>
            <a:srgbClr val="4C62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819397" y="1628375"/>
            <a:ext cx="7564582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  <a:sym typeface="Wingdings" panose="05000000000000000000" pitchFamily="2" charset="2"/>
              </a:rPr>
              <a:t>Business Cards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  <a:sym typeface="Wingdings" panose="05000000000000000000" pitchFamily="2" charset="2"/>
              </a:rPr>
              <a:t>Cards will be ordered for employees actively attending client meetings, please talk to Martha for more info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Courier Services (Denver)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Bring </a:t>
            </a:r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your package plus two copies of the transmittal form (one for package, one for Barb) to the front desk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Phone Use and Policies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Use of personal phone (including social media) should be kept to a minimum during work hours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Voice Mail Setup/Access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Set-up ASAP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400" dirty="0" smtClean="0">
              <a:solidFill>
                <a:schemeClr val="tx1">
                  <a:lumMod val="85000"/>
                  <a:lumOff val="15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15810" y="617946"/>
            <a:ext cx="864928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Miscellaneous</a:t>
            </a:r>
            <a:endParaRPr lang="en-US" sz="4000" dirty="0">
              <a:solidFill>
                <a:schemeClr val="tx1">
                  <a:lumMod val="85000"/>
                  <a:lumOff val="15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03149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-95002" y="-112815"/>
            <a:ext cx="9476510" cy="475612"/>
          </a:xfrm>
          <a:prstGeom prst="rect">
            <a:avLst/>
          </a:prstGeom>
          <a:solidFill>
            <a:srgbClr val="4C62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819397" y="1628375"/>
            <a:ext cx="7564582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Please refer to the Harris Kocher Smith employee </a:t>
            </a:r>
            <a:r>
              <a:rPr lang="en-US" sz="2400" i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Policies and Procedures Manual and Employee Handbook</a:t>
            </a:r>
            <a:r>
              <a:rPr lang="en-US" sz="2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(a digital copy is installed on the desktop of your computer) for a complete listing of company policies and procedures.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15810" y="617946"/>
            <a:ext cx="864928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References</a:t>
            </a:r>
            <a:endParaRPr lang="en-US" sz="4000" dirty="0">
              <a:solidFill>
                <a:schemeClr val="tx1">
                  <a:lumMod val="85000"/>
                  <a:lumOff val="15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74998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858162" y="3694591"/>
            <a:ext cx="756458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We are excited to have you with us. We value your energy and the contributions you will make to the team.</a:t>
            </a:r>
            <a:endParaRPr lang="en-US" sz="2400" dirty="0">
              <a:solidFill>
                <a:schemeClr val="tx1">
                  <a:lumMod val="85000"/>
                  <a:lumOff val="15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15810" y="2731556"/>
            <a:ext cx="864928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Welcome to HKS!</a:t>
            </a:r>
            <a:endParaRPr lang="en-US" sz="4000" dirty="0">
              <a:solidFill>
                <a:schemeClr val="tx1">
                  <a:lumMod val="85000"/>
                  <a:lumOff val="15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80013" y="-54890"/>
            <a:ext cx="3318205" cy="2212137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26716" y="-54891"/>
            <a:ext cx="3317284" cy="2211523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66268" y="-54891"/>
            <a:ext cx="3317284" cy="22115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59013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-95002" y="-112815"/>
            <a:ext cx="9476510" cy="475612"/>
          </a:xfrm>
          <a:prstGeom prst="rect">
            <a:avLst/>
          </a:prstGeom>
          <a:solidFill>
            <a:srgbClr val="4C62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858162" y="1580981"/>
            <a:ext cx="7564582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Equal Employment Opportunity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Prohibition Against Illegal Harassment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Paperwork</a:t>
            </a:r>
            <a:endParaRPr lang="en-US" sz="2400" dirty="0">
              <a:solidFill>
                <a:schemeClr val="tx1">
                  <a:lumMod val="85000"/>
                  <a:lumOff val="15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Work Hours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Attendance and Punctuality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Timecards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Paychecks</a:t>
            </a:r>
            <a:endParaRPr lang="en-US" sz="2400" dirty="0">
              <a:solidFill>
                <a:schemeClr val="tx1">
                  <a:lumMod val="85000"/>
                  <a:lumOff val="15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Company Benefits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Dress Code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Miscellaneous</a:t>
            </a:r>
            <a:endParaRPr lang="en-US" sz="2400" dirty="0">
              <a:solidFill>
                <a:schemeClr val="tx1">
                  <a:lumMod val="85000"/>
                  <a:lumOff val="15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Policy Handbook</a:t>
            </a:r>
            <a:endParaRPr lang="en-US" sz="2400" dirty="0">
              <a:solidFill>
                <a:schemeClr val="tx1">
                  <a:lumMod val="85000"/>
                  <a:lumOff val="15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15810" y="617946"/>
            <a:ext cx="864928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Orientation Overview</a:t>
            </a:r>
            <a:endParaRPr lang="en-US" sz="4000" dirty="0">
              <a:solidFill>
                <a:schemeClr val="tx1">
                  <a:lumMod val="85000"/>
                  <a:lumOff val="15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59204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-95002" y="-112815"/>
            <a:ext cx="9476510" cy="475612"/>
          </a:xfrm>
          <a:prstGeom prst="rect">
            <a:avLst/>
          </a:prstGeom>
          <a:solidFill>
            <a:srgbClr val="4C62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819397" y="1628375"/>
            <a:ext cx="7564582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It is the policy of the Company to extend equal opportunities to </a:t>
            </a:r>
            <a:r>
              <a:rPr lang="en-US" sz="2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all qualified </a:t>
            </a:r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applicants without regard to race, religion, color, sex, </a:t>
            </a:r>
            <a:r>
              <a:rPr lang="en-US" sz="2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sexual orientation</a:t>
            </a:r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marital status, age, national origin, veteran status </a:t>
            </a:r>
            <a:r>
              <a:rPr lang="en-US" sz="2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or disability</a:t>
            </a:r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. This policy applies to recruitment, employment, promotion</a:t>
            </a:r>
            <a:r>
              <a:rPr lang="en-US" sz="2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assignment</a:t>
            </a:r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training, demotion and discharge, and all other </a:t>
            </a:r>
            <a:r>
              <a:rPr lang="en-US" sz="2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actions affecting </a:t>
            </a:r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personnel.</a:t>
            </a:r>
            <a:endParaRPr lang="en-US" sz="2400" dirty="0" smtClean="0">
              <a:solidFill>
                <a:schemeClr val="tx1">
                  <a:lumMod val="85000"/>
                  <a:lumOff val="15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15810" y="617946"/>
            <a:ext cx="864928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Equal Employment Opportunity</a:t>
            </a:r>
            <a:endParaRPr lang="en-US" sz="3200" dirty="0">
              <a:solidFill>
                <a:schemeClr val="tx1">
                  <a:lumMod val="85000"/>
                  <a:lumOff val="15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303917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-95002" y="-112815"/>
            <a:ext cx="9476510" cy="475612"/>
          </a:xfrm>
          <a:prstGeom prst="rect">
            <a:avLst/>
          </a:prstGeom>
          <a:solidFill>
            <a:srgbClr val="4C62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819397" y="1628375"/>
            <a:ext cx="7564582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Harris Kocher Smith strictly prohibits illegal harassment of </a:t>
            </a:r>
            <a:r>
              <a:rPr lang="en-US" sz="2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employees, visitors</a:t>
            </a:r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and clients. Illegal harassment may take the form </a:t>
            </a:r>
            <a:r>
              <a:rPr lang="en-US" sz="2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of intimidation</a:t>
            </a:r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threats, violent acts, jokes, verbal abuse, comments or </a:t>
            </a:r>
            <a:r>
              <a:rPr lang="en-US" sz="2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other actions </a:t>
            </a:r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which impact a person on the basis of race, color, religion, sex</a:t>
            </a:r>
            <a:r>
              <a:rPr lang="en-US" sz="2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national </a:t>
            </a:r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origin, age, marital status, sexual preference, disability or </a:t>
            </a:r>
            <a:r>
              <a:rPr lang="en-US" sz="2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any other </a:t>
            </a:r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basis prohibited by law. This behavior is prohibited not only in </a:t>
            </a:r>
            <a:r>
              <a:rPr lang="en-US" sz="2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our work </a:t>
            </a:r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place but also in any work-related setting, such as business trips</a:t>
            </a:r>
            <a:r>
              <a:rPr lang="en-US" sz="2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, outside </a:t>
            </a:r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client meetings, and business-related social events.</a:t>
            </a:r>
            <a:endParaRPr lang="en-US" sz="2400" dirty="0" smtClean="0">
              <a:solidFill>
                <a:schemeClr val="tx1">
                  <a:lumMod val="85000"/>
                  <a:lumOff val="15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15810" y="617946"/>
            <a:ext cx="864928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Prohibition Against Illegal Harassment</a:t>
            </a:r>
            <a:endParaRPr lang="en-US" sz="3200" dirty="0">
              <a:solidFill>
                <a:schemeClr val="tx1">
                  <a:lumMod val="85000"/>
                  <a:lumOff val="15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479591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-95002" y="-112815"/>
            <a:ext cx="9476510" cy="475612"/>
          </a:xfrm>
          <a:prstGeom prst="rect">
            <a:avLst/>
          </a:prstGeom>
          <a:solidFill>
            <a:srgbClr val="4C62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819397" y="1474975"/>
            <a:ext cx="756458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Return to Janette unless noted below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15810" y="617946"/>
            <a:ext cx="864928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Paperwork</a:t>
            </a:r>
            <a:endParaRPr lang="en-US" sz="4000" dirty="0">
              <a:solidFill>
                <a:schemeClr val="tx1">
                  <a:lumMod val="85000"/>
                  <a:lumOff val="15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05025822"/>
              </p:ext>
            </p:extLst>
          </p:nvPr>
        </p:nvGraphicFramePr>
        <p:xfrm>
          <a:off x="1193785" y="2085783"/>
          <a:ext cx="6893336" cy="3606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46668"/>
                <a:gridCol w="3446668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Timing</a:t>
                      </a:r>
                      <a:endParaRPr lang="en-US" dirty="0"/>
                    </a:p>
                  </a:txBody>
                  <a:tcPr>
                    <a:solidFill>
                      <a:srgbClr val="4C6287"/>
                    </a:solidFill>
                  </a:tcPr>
                </a:tc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en-US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Form Type</a:t>
                      </a:r>
                      <a:endParaRPr lang="en-US" sz="1800" b="1" kern="1200" dirty="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rgbClr val="4C6287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First</a:t>
                      </a:r>
                      <a:r>
                        <a:rPr lang="en-US" baseline="0" dirty="0" smtClean="0"/>
                        <a:t> 1-2 days of employment</a:t>
                      </a:r>
                      <a:endParaRPr lang="en-US" dirty="0"/>
                    </a:p>
                  </a:txBody>
                  <a:tcPr>
                    <a:solidFill>
                      <a:srgbClr val="E4E9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I-9</a:t>
                      </a:r>
                      <a:r>
                        <a:rPr lang="en-US" baseline="0" dirty="0" smtClean="0"/>
                        <a:t> Form + supporting docs</a:t>
                      </a:r>
                      <a:endParaRPr lang="en-US" dirty="0"/>
                    </a:p>
                  </a:txBody>
                  <a:tcPr>
                    <a:solidFill>
                      <a:srgbClr val="E4E9F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E4E9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Application + W-4</a:t>
                      </a:r>
                      <a:endParaRPr lang="en-US" dirty="0"/>
                    </a:p>
                  </a:txBody>
                  <a:tcPr>
                    <a:solidFill>
                      <a:srgbClr val="E4E9F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E4E9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Direct Deposit + voided check</a:t>
                      </a:r>
                      <a:endParaRPr lang="en-US" dirty="0"/>
                    </a:p>
                  </a:txBody>
                  <a:tcPr>
                    <a:solidFill>
                      <a:srgbClr val="E4E9F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E4E9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Building</a:t>
                      </a:r>
                      <a:r>
                        <a:rPr lang="en-US" baseline="0" dirty="0" smtClean="0"/>
                        <a:t> Access Card</a:t>
                      </a:r>
                      <a:endParaRPr lang="en-US" dirty="0"/>
                    </a:p>
                  </a:txBody>
                  <a:tcPr>
                    <a:solidFill>
                      <a:srgbClr val="E4E9F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First</a:t>
                      </a:r>
                      <a:r>
                        <a:rPr lang="en-US" baseline="0" dirty="0" smtClean="0"/>
                        <a:t> 1-2 weeks of employment</a:t>
                      </a:r>
                      <a:endParaRPr lang="en-US" dirty="0"/>
                    </a:p>
                  </a:txBody>
                  <a:tcPr>
                    <a:solidFill>
                      <a:srgbClr val="E4E9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Lincoln (disability,</a:t>
                      </a:r>
                      <a:r>
                        <a:rPr lang="en-US" baseline="0" dirty="0" smtClean="0"/>
                        <a:t> life)</a:t>
                      </a:r>
                      <a:endParaRPr lang="en-US" dirty="0"/>
                    </a:p>
                  </a:txBody>
                  <a:tcPr>
                    <a:solidFill>
                      <a:srgbClr val="E4E9F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en-US"/>
                    </a:p>
                  </a:txBody>
                  <a:tcPr>
                    <a:solidFill>
                      <a:srgbClr val="E4E9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Health +</a:t>
                      </a:r>
                      <a:r>
                        <a:rPr lang="en-US" baseline="0" dirty="0" smtClean="0"/>
                        <a:t> Dental Insurance</a:t>
                      </a:r>
                      <a:endParaRPr lang="en-US" dirty="0"/>
                    </a:p>
                  </a:txBody>
                  <a:tcPr>
                    <a:solidFill>
                      <a:srgbClr val="E4E9F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solidFill>
                      <a:srgbClr val="E4E9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Flex</a:t>
                      </a:r>
                      <a:r>
                        <a:rPr lang="en-US" baseline="0" dirty="0" smtClean="0"/>
                        <a:t> Spending Account</a:t>
                      </a:r>
                      <a:endParaRPr lang="en-US" dirty="0"/>
                    </a:p>
                  </a:txBody>
                  <a:tcPr>
                    <a:solidFill>
                      <a:srgbClr val="E4E9F0"/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Optional</a:t>
                      </a:r>
                      <a:endParaRPr lang="en-US" dirty="0"/>
                    </a:p>
                  </a:txBody>
                  <a:tcPr>
                    <a:solidFill>
                      <a:srgbClr val="E4E9F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401k*online sign-up</a:t>
                      </a:r>
                      <a:r>
                        <a:rPr lang="en-US" baseline="0" dirty="0" smtClean="0"/>
                        <a:t> only, Janette will email link when eligible</a:t>
                      </a:r>
                      <a:endParaRPr lang="en-US" dirty="0"/>
                    </a:p>
                  </a:txBody>
                  <a:tcPr>
                    <a:solidFill>
                      <a:srgbClr val="E4E9F0"/>
                    </a:solidFill>
                  </a:tcPr>
                </a:tc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>
            <a:off x="551543" y="5704114"/>
            <a:ext cx="804091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All full-time employees are eligible for medical health, dental, vision, long-term disability, short-term disability, 401k, and life insurance benefits on the first of the month after 30 days of employment.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69774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-95002" y="-112815"/>
            <a:ext cx="9476510" cy="475612"/>
          </a:xfrm>
          <a:prstGeom prst="rect">
            <a:avLst/>
          </a:prstGeom>
          <a:solidFill>
            <a:srgbClr val="4C62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819397" y="1628375"/>
            <a:ext cx="7564582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8:00am thru 5:00pm with a one hour lunch, Monday thru Friday (lunch hours are unpaid)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Full-time employees must work an average of 40 hours per week (80 per pay period)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Flexible hours may be discussed with your </a:t>
            </a:r>
            <a:r>
              <a:rPr lang="en-US" sz="2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manager</a:t>
            </a:r>
            <a:endParaRPr lang="en-US" sz="2400" dirty="0">
              <a:solidFill>
                <a:schemeClr val="tx1">
                  <a:lumMod val="85000"/>
                  <a:lumOff val="15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15810" y="617946"/>
            <a:ext cx="864928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Work Hours</a:t>
            </a:r>
            <a:endParaRPr lang="en-US" sz="4000" dirty="0">
              <a:solidFill>
                <a:schemeClr val="tx1">
                  <a:lumMod val="85000"/>
                  <a:lumOff val="15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359144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-95002" y="-112815"/>
            <a:ext cx="9476510" cy="475612"/>
          </a:xfrm>
          <a:prstGeom prst="rect">
            <a:avLst/>
          </a:prstGeom>
          <a:solidFill>
            <a:srgbClr val="4C62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819397" y="1628375"/>
            <a:ext cx="7564582" cy="433965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Employees must notify their direct supervisor, Janette and Barb of absence or late arrival prior to start of workday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Sign Out Sheet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Employees must </a:t>
            </a:r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sign in/out at sheet at </a:t>
            </a:r>
            <a:r>
              <a:rPr lang="en-US" sz="2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reception (lunch, personal and business appointments, etc.)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Please </a:t>
            </a:r>
            <a:r>
              <a:rPr lang="en-US" sz="2400" dirty="0">
                <a:solidFill>
                  <a:schemeClr val="tx1">
                    <a:lumMod val="85000"/>
                    <a:lumOff val="1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also sign out for anticipated vacations or late arrivals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400" dirty="0">
              <a:solidFill>
                <a:schemeClr val="tx1">
                  <a:lumMod val="85000"/>
                  <a:lumOff val="15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342900" indent="-342900">
              <a:lnSpc>
                <a:spcPct val="150000"/>
              </a:lnSpc>
              <a:buFont typeface="Arial" panose="020B0604020202020204" pitchFamily="34" charset="0"/>
              <a:buChar char="•"/>
            </a:pPr>
            <a:endParaRPr lang="en-US" sz="2400" dirty="0">
              <a:solidFill>
                <a:schemeClr val="tx1">
                  <a:lumMod val="85000"/>
                  <a:lumOff val="15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15810" y="617946"/>
            <a:ext cx="864928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Attendance and Punctuality</a:t>
            </a:r>
            <a:endParaRPr lang="en-US" sz="4000" dirty="0">
              <a:solidFill>
                <a:schemeClr val="tx1">
                  <a:lumMod val="85000"/>
                  <a:lumOff val="15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807877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-95002" y="-112815"/>
            <a:ext cx="9476510" cy="475612"/>
          </a:xfrm>
          <a:prstGeom prst="rect">
            <a:avLst/>
          </a:prstGeom>
          <a:solidFill>
            <a:srgbClr val="4C628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819397" y="1628375"/>
            <a:ext cx="7564582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Timecards must be filled out at the end of each day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Every other Friday, timesheets must be filled out, printed and submitted to Liz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Billable hours should be billed to the specific project, indirect hours should be billed to the proper overhead account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Do not put billable time to overhead with a note to move to a specific project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“Education &amp; Training” should be used for official seminars or classes, not one-on-one training with others in office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Bill only full or half hours of time, no quarter (.25) hours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15810" y="617946"/>
            <a:ext cx="864928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Timecards</a:t>
            </a:r>
            <a:endParaRPr lang="en-US" sz="4000" dirty="0">
              <a:solidFill>
                <a:schemeClr val="tx1">
                  <a:lumMod val="85000"/>
                  <a:lumOff val="15000"/>
                </a:schemeClr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83243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2022</TotalTime>
  <Words>929</Words>
  <Application>Microsoft Office PowerPoint</Application>
  <PresentationFormat>On-screen Show (4:3)</PresentationFormat>
  <Paragraphs>101</Paragraphs>
  <Slides>16</Slides>
  <Notes>16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2" baseType="lpstr">
      <vt:lpstr>Arial</vt:lpstr>
      <vt:lpstr>Calibri</vt:lpstr>
      <vt:lpstr>Calibri Light</vt:lpstr>
      <vt:lpstr>Verdana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Martha Campbell</dc:creator>
  <cp:lastModifiedBy>Martha Campbell</cp:lastModifiedBy>
  <cp:revision>212</cp:revision>
  <cp:lastPrinted>2017-06-21T21:16:11Z</cp:lastPrinted>
  <dcterms:created xsi:type="dcterms:W3CDTF">2017-04-26T20:48:16Z</dcterms:created>
  <dcterms:modified xsi:type="dcterms:W3CDTF">2018-01-25T22:40:14Z</dcterms:modified>
</cp:coreProperties>
</file>